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64" autoAdjust="0"/>
    <p:restoredTop sz="70697" autoAdjust="0"/>
  </p:normalViewPr>
  <p:slideViewPr>
    <p:cSldViewPr>
      <p:cViewPr varScale="1">
        <p:scale>
          <a:sx n="40" d="100"/>
          <a:sy n="40" d="100"/>
        </p:scale>
        <p:origin x="85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873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>
                <a:effectLst/>
              </a:rPr>
              <a:t>Focusing on the last point mentioned, this is what the Data Analytics team has been specifically focused on.</a:t>
            </a:r>
          </a:p>
          <a:p>
            <a:r>
              <a:rPr lang="en-US" dirty="0">
                <a:effectLst/>
              </a:rPr>
              <a:t>With such a grand scale, there comes a lot of data, and with vast amounts of data come challenges.</a:t>
            </a:r>
          </a:p>
          <a:p>
            <a:r>
              <a:rPr lang="en-US" dirty="0">
                <a:effectLst/>
              </a:rPr>
              <a:t>To provide background on the magnitude of data creation: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You informed us that your platform receives over 100,000 posts per day, totaling 36,500,000 posts every year. All of this data is unstructured, making it challenging to make sense of.</a:t>
            </a:r>
          </a:p>
          <a:p>
            <a:r>
              <a:rPr lang="en-US" dirty="0">
                <a:effectLst/>
              </a:rPr>
              <a:t>In this digital era, content reigns supreme. Just observe some of the largest platforms globally, such as YouTube, Facebook, and Netflix — they are all content-driven businesses.</a:t>
            </a:r>
          </a:p>
          <a:p>
            <a:r>
              <a:rPr lang="en-US" dirty="0">
                <a:effectLst/>
              </a:rPr>
              <a:t>However, how can one capitalize on such abundance?</a:t>
            </a:r>
          </a:p>
          <a:p>
            <a:r>
              <a:rPr lang="en-US" dirty="0">
                <a:effectLst/>
              </a:rPr>
              <a:t>It's not merely about accumulating as much content as possible. The true value lies in comprehending and analyzing this content to gain deeper insights into your audience and, consequently, providing a more personalized and enjoyable experience.</a:t>
            </a:r>
          </a:p>
          <a:p>
            <a:r>
              <a:rPr lang="en-US" dirty="0">
                <a:effectLst/>
              </a:rPr>
              <a:t>This is where our data analytics expertise comes into play. With the insights we've uncovered from this task, we can demonstrate precisely how to implement analytics at scale.</a:t>
            </a:r>
          </a:p>
          <a:p>
            <a:br>
              <a:rPr lang="en-US" b="0" i="0" dirty="0">
                <a:solidFill>
                  <a:srgbClr val="FFFFFF"/>
                </a:solidFill>
                <a:effectLst/>
                <a:highlight>
                  <a:srgbClr val="212121"/>
                </a:highlight>
                <a:latin typeface="Inter"/>
              </a:rPr>
            </a:b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sv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9.m4a"/><Relationship Id="rId7" Type="http://schemas.openxmlformats.org/officeDocument/2006/relationships/image" Target="../media/image2.sv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22.sv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7.sv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2.sv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7.svg"/><Relationship Id="rId12" Type="http://schemas.openxmlformats.org/officeDocument/2006/relationships/image" Target="../media/image13.jpe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audio" Target="../media/media5.m4a"/><Relationship Id="rId7" Type="http://schemas.openxmlformats.org/officeDocument/2006/relationships/image" Target="../media/image9.sv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6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openxmlformats.org/officeDocument/2006/relationships/image" Target="../media/image18.sv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7.m4a"/><Relationship Id="rId7" Type="http://schemas.openxmlformats.org/officeDocument/2006/relationships/image" Target="../media/image9.sv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audio" Target="../media/media8.m4a"/><Relationship Id="rId7" Type="http://schemas.openxmlformats.org/officeDocument/2006/relationships/image" Target="../media/image18.sv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B969264-B898-4975-8DDB-767E0B2706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89">
        <p159:morph option="byObject"/>
      </p:transition>
    </mc:Choice>
    <mc:Fallback xmlns="">
      <p:transition spd="slow" advTm="12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905000" y="8648700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7E7E0D-B822-3615-BD4F-9242022E74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31FD0-7D4E-F6E6-30DF-8671DA0D5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8832" y="346551"/>
            <a:ext cx="13870336" cy="79640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486">
        <p159:morph option="byObject"/>
      </p:transition>
    </mc:Choice>
    <mc:Fallback xmlns="">
      <p:transition spd="slow" advTm="53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BE3D8A5-6081-2CF1-CE81-BCE0958D0E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73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799">
        <p:split orient="vert"/>
      </p:transition>
    </mc:Choice>
    <mc:Fallback xmlns="">
      <p:transition spd="slow" advTm="1079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1" y="2019301"/>
            <a:ext cx="10917216" cy="4383394"/>
            <a:chOff x="0" y="0"/>
            <a:chExt cx="13607234" cy="438429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5"/>
              <a:ext cx="13607234" cy="2086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4AEBA02-B503-DF70-BC22-F96C997C02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66">
        <p:fade/>
      </p:transition>
    </mc:Choice>
    <mc:Fallback xmlns="">
      <p:transition spd="med" advTm="88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72000" y="1909667"/>
            <a:ext cx="11717179" cy="637175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321"/>
          <a:stretch>
            <a:fillRect/>
          </a:stretch>
        </p:blipFill>
        <p:spPr>
          <a:xfrm rot="10799999">
            <a:off x="1973205" y="1909666"/>
            <a:ext cx="6551057" cy="6467667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6CD66-AC13-47A2-BDFC-B729BBDB5F2D}"/>
              </a:ext>
            </a:extLst>
          </p:cNvPr>
          <p:cNvSpPr txBox="1"/>
          <p:nvPr/>
        </p:nvSpPr>
        <p:spPr>
          <a:xfrm>
            <a:off x="8719948" y="2941116"/>
            <a:ext cx="7434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 growing technology unicorn that need to adapt quickly to it’s </a:t>
            </a:r>
            <a:r>
              <a:rPr lang="en-US" sz="2800" dirty="0" err="1"/>
              <a:t>globle</a:t>
            </a:r>
            <a:r>
              <a:rPr lang="en-US" sz="2800" dirty="0"/>
              <a:t> scale.</a:t>
            </a:r>
          </a:p>
          <a:p>
            <a:r>
              <a:rPr lang="en-US" sz="2800" dirty="0"/>
              <a:t>Accenture has begun a 3 month POC focusing on these tasks: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 big data practice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43E0767D-A3A7-46BC-2F41-8F0BBE742B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235">
        <p159:morph option="byObject"/>
      </p:transition>
    </mc:Choice>
    <mc:Fallback xmlns="">
      <p:transition spd="slow" advTm="71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B857D-702A-49C1-94D1-1579893C1503}"/>
              </a:ext>
            </a:extLst>
          </p:cNvPr>
          <p:cNvSpPr txBox="1"/>
          <p:nvPr/>
        </p:nvSpPr>
        <p:spPr>
          <a:xfrm>
            <a:off x="2507087" y="5021200"/>
            <a:ext cx="74573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</a:t>
            </a:r>
            <a:r>
              <a:rPr lang="en-US" sz="3600" u="sng" dirty="0">
                <a:solidFill>
                  <a:schemeClr val="bg1"/>
                </a:solidFill>
              </a:rPr>
              <a:t>100000</a:t>
            </a:r>
            <a:r>
              <a:rPr lang="en-US" sz="3600" dirty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u="sng" dirty="0">
                <a:solidFill>
                  <a:schemeClr val="bg1"/>
                </a:solidFill>
              </a:rPr>
              <a:t>36,500,000 </a:t>
            </a:r>
            <a:r>
              <a:rPr lang="en-US" sz="3600" dirty="0">
                <a:solidFill>
                  <a:schemeClr val="bg1"/>
                </a:solidFill>
              </a:rPr>
              <a:t>pieces of content per year!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400" u="sng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11AFFAD-F900-2F6C-ED96-3BBFE1DD73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5568">
        <p14:reveal/>
      </p:transition>
    </mc:Choice>
    <mc:Fallback xmlns="">
      <p:transition spd="slow" advTm="45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34800" y="133350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60355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11000" y="735330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77600" y="11811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 cstate="print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5" y="4274206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14447029" y="1506989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14422376" y="4494263"/>
            <a:ext cx="272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</a:t>
            </a:r>
            <a:r>
              <a:rPr lang="en-US" sz="2000" b="1" dirty="0"/>
              <a:t> </a:t>
            </a:r>
            <a:r>
              <a:rPr lang="en-US" sz="2400" b="1" dirty="0"/>
              <a:t>ROMPTON</a:t>
            </a:r>
            <a:endParaRPr lang="en-US" sz="2000" b="1" dirty="0"/>
          </a:p>
          <a:p>
            <a:r>
              <a:rPr lang="en-US" sz="2400" b="1" dirty="0"/>
              <a:t>Senior Principal</a:t>
            </a:r>
            <a:endParaRPr lang="en-IN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6C8E8-7AB8-4134-B77A-4ADE4F9807B5}"/>
              </a:ext>
            </a:extLst>
          </p:cNvPr>
          <p:cNvSpPr txBox="1"/>
          <p:nvPr/>
        </p:nvSpPr>
        <p:spPr>
          <a:xfrm>
            <a:off x="14542853" y="7567606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SHAIKH MINHAJ</a:t>
            </a:r>
          </a:p>
          <a:p>
            <a:r>
              <a:rPr lang="en-US" sz="2400" b="1" dirty="0"/>
              <a:t>Data Analyst</a:t>
            </a:r>
            <a:endParaRPr lang="en-IN" sz="2400" b="1" dirty="0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C6427815-BA85-9C98-E196-367B0B879255}"/>
              </a:ext>
            </a:extLst>
          </p:cNvPr>
          <p:cNvGrpSpPr>
            <a:grpSpLocks noChangeAspect="1"/>
          </p:cNvGrpSpPr>
          <p:nvPr/>
        </p:nvGrpSpPr>
        <p:grpSpPr>
          <a:xfrm>
            <a:off x="11443639" y="6992063"/>
            <a:ext cx="2187334" cy="2123082"/>
            <a:chOff x="-23042" y="66269"/>
            <a:chExt cx="6542158" cy="6349987"/>
          </a:xfrm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81BF0D-CBC8-8FF4-EF7B-000FB1A2D98E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 dirty="0"/>
            </a:p>
            <a:p>
              <a:endParaRPr lang="en-IN" dirty="0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52404D8F-293C-2ACE-D053-FFBE653A02F2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B22C557-5039-6A08-909B-374E0E4394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695">
        <p159:morph option="byObject"/>
      </p:transition>
    </mc:Choice>
    <mc:Fallback xmlns="">
      <p:transition spd="slow" advTm="73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4FAC5E-314C-4B7E-86B2-4BC67498A897}"/>
              </a:ext>
            </a:extLst>
          </p:cNvPr>
          <p:cNvSpPr txBox="1"/>
          <p:nvPr/>
        </p:nvSpPr>
        <p:spPr>
          <a:xfrm>
            <a:off x="4056664" y="1348113"/>
            <a:ext cx="549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91B625-5E65-4399-B7EF-A90E482B29E0}"/>
              </a:ext>
            </a:extLst>
          </p:cNvPr>
          <p:cNvSpPr txBox="1"/>
          <p:nvPr/>
        </p:nvSpPr>
        <p:spPr>
          <a:xfrm>
            <a:off x="5764133" y="3107154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6C4FC-CA89-4909-914E-10821BC58210}"/>
              </a:ext>
            </a:extLst>
          </p:cNvPr>
          <p:cNvSpPr txBox="1"/>
          <p:nvPr/>
        </p:nvSpPr>
        <p:spPr>
          <a:xfrm>
            <a:off x="7803225" y="4781368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F4D85-42CE-4C07-A46F-225FCAA25954}"/>
              </a:ext>
            </a:extLst>
          </p:cNvPr>
          <p:cNvSpPr txBox="1"/>
          <p:nvPr/>
        </p:nvSpPr>
        <p:spPr>
          <a:xfrm>
            <a:off x="9725885" y="6206233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C58DA2-8A77-4978-A07E-95D1583F33C6}"/>
              </a:ext>
            </a:extLst>
          </p:cNvPr>
          <p:cNvSpPr txBox="1"/>
          <p:nvPr/>
        </p:nvSpPr>
        <p:spPr>
          <a:xfrm>
            <a:off x="11337710" y="8037333"/>
            <a:ext cx="294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84674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1563" y="12573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791F5-88FE-45E3-8923-DACE504A3BC3}"/>
              </a:ext>
            </a:extLst>
          </p:cNvPr>
          <p:cNvSpPr txBox="1"/>
          <p:nvPr/>
        </p:nvSpPr>
        <p:spPr>
          <a:xfrm>
            <a:off x="2851268" y="4058699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15619-1B82-46C0-8A9C-43A8D8691A88}"/>
              </a:ext>
            </a:extLst>
          </p:cNvPr>
          <p:cNvSpPr txBox="1"/>
          <p:nvPr/>
        </p:nvSpPr>
        <p:spPr>
          <a:xfrm>
            <a:off x="7391400" y="4058699"/>
            <a:ext cx="2837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Animal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Most Favorite Category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AB508-FCED-4BE7-98AA-90390FA7F8FD}"/>
              </a:ext>
            </a:extLst>
          </p:cNvPr>
          <p:cNvSpPr txBox="1"/>
          <p:nvPr/>
        </p:nvSpPr>
        <p:spPr>
          <a:xfrm>
            <a:off x="13768703" y="4108015"/>
            <a:ext cx="3336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dirty="0"/>
          </a:p>
          <a:p>
            <a:pPr algn="ctr"/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1CC85-9035-45EE-ACF1-34DB411300CA}"/>
              </a:ext>
            </a:extLst>
          </p:cNvPr>
          <p:cNvSpPr txBox="1"/>
          <p:nvPr/>
        </p:nvSpPr>
        <p:spPr>
          <a:xfrm>
            <a:off x="12345302" y="4064943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Month with</a:t>
            </a:r>
          </a:p>
          <a:p>
            <a:pPr algn="ctr"/>
            <a:r>
              <a:rPr lang="en-US" sz="2400" dirty="0"/>
              <a:t> Most Number of posts</a:t>
            </a:r>
            <a:endParaRPr lang="en-IN" sz="24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E98D589-88C8-653A-284D-67A870F134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147">
        <p159:morph option="byObject"/>
      </p:transition>
    </mc:Choice>
    <mc:Fallback xmlns="">
      <p:transition spd="slow" advTm="50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0E48A0F-7E2A-2CFE-B2FB-BA84301240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A4ADCF-A920-54BC-A1AA-FCFF2DB8F3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16" y="622017"/>
            <a:ext cx="15240000" cy="9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983">
        <p159:morph option="byObject"/>
      </p:transition>
    </mc:Choice>
    <mc:Fallback xmlns="">
      <p:transition spd="slow" advTm="75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A0E0B2-4FD7-42ED-8644-E7ED386857D4}"/>
              </a:ext>
            </a:extLst>
          </p:cNvPr>
          <p:cNvSpPr txBox="1"/>
          <p:nvPr/>
        </p:nvSpPr>
        <p:spPr>
          <a:xfrm>
            <a:off x="10752598" y="1580430"/>
            <a:ext cx="7230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Science and Technology  are the most popular categories of content showing that people enjoy “real-life” and “factual” content the most.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9B2EF6-9013-4214-B3B3-6B3127EE4829}"/>
              </a:ext>
            </a:extLst>
          </p:cNvPr>
          <p:cNvSpPr txBox="1"/>
          <p:nvPr/>
        </p:nvSpPr>
        <p:spPr>
          <a:xfrm>
            <a:off x="10752597" y="4087269"/>
            <a:ext cx="7230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pPr algn="just"/>
            <a:r>
              <a:rPr lang="en-US" sz="2400" dirty="0"/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88726-8B56-4BDF-9AF4-67FBE5291FD1}"/>
              </a:ext>
            </a:extLst>
          </p:cNvPr>
          <p:cNvSpPr txBox="1"/>
          <p:nvPr/>
        </p:nvSpPr>
        <p:spPr>
          <a:xfrm>
            <a:off x="10752597" y="7445172"/>
            <a:ext cx="7208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 ad-hoc analysis is insightful, but it’s time to take this analysis into large scale production for real-time understanding of your business. We can show you how to do this.</a:t>
            </a:r>
            <a:endParaRPr lang="en-IN" sz="2400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74509DC-8EB9-997E-40D1-FCD465BAAF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334">
        <p159:morph option="byObject"/>
      </p:transition>
    </mc:Choice>
    <mc:Fallback xmlns="">
      <p:transition spd="slow" advTm="703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6" grpId="0"/>
      <p:bldP spid="27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7.6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1|1.9|2.3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6.4|3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498</Words>
  <Application>Microsoft Office PowerPoint</Application>
  <PresentationFormat>Custom</PresentationFormat>
  <Paragraphs>96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Inter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Gayatri Deshmukh</cp:lastModifiedBy>
  <cp:revision>43</cp:revision>
  <dcterms:created xsi:type="dcterms:W3CDTF">2006-08-16T00:00:00Z</dcterms:created>
  <dcterms:modified xsi:type="dcterms:W3CDTF">2025-05-13T20:05:42Z</dcterms:modified>
  <dc:identifier>DAEhDyfaYKE</dc:identifier>
</cp:coreProperties>
</file>